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ontserrat" panose="020F0502020204030204" pitchFamily="2" charset="0"/>
      <p:regular r:id="rId15"/>
    </p:embeddedFont>
    <p:embeddedFont>
      <p:font typeface="Montserrat Bold" panose="020B0604020202020204" charset="0"/>
      <p:regular r:id="rId16"/>
    </p:embeddedFont>
    <p:embeddedFont>
      <p:font typeface="Open Sans 1 Bold" panose="020B0604020202020204" charset="0"/>
      <p:regular r:id="rId17"/>
    </p:embeddedFont>
    <p:embeddedFont>
      <p:font typeface="Open Sans 2" panose="020B0604020202020204" charset="0"/>
      <p:regular r:id="rId18"/>
    </p:embeddedFont>
    <p:embeddedFont>
      <p:font typeface="Open Sans 2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271846" y="489866"/>
            <a:ext cx="2182399" cy="796656"/>
            <a:chOff x="0" y="0"/>
            <a:chExt cx="574788" cy="2098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4788" cy="209819"/>
            </a:xfrm>
            <a:custGeom>
              <a:avLst/>
              <a:gdLst/>
              <a:ahLst/>
              <a:cxnLst/>
              <a:rect l="l" t="t" r="r" b="b"/>
              <a:pathLst>
                <a:path w="574788" h="209819">
                  <a:moveTo>
                    <a:pt x="104909" y="0"/>
                  </a:moveTo>
                  <a:lnTo>
                    <a:pt x="469879" y="0"/>
                  </a:lnTo>
                  <a:cubicBezTo>
                    <a:pt x="497703" y="0"/>
                    <a:pt x="524387" y="11053"/>
                    <a:pt x="544061" y="30727"/>
                  </a:cubicBezTo>
                  <a:cubicBezTo>
                    <a:pt x="563735" y="50402"/>
                    <a:pt x="574788" y="77086"/>
                    <a:pt x="574788" y="104909"/>
                  </a:cubicBezTo>
                  <a:lnTo>
                    <a:pt x="574788" y="104909"/>
                  </a:lnTo>
                  <a:cubicBezTo>
                    <a:pt x="574788" y="162849"/>
                    <a:pt x="527819" y="209819"/>
                    <a:pt x="469879" y="209819"/>
                  </a:cubicBezTo>
                  <a:lnTo>
                    <a:pt x="104909" y="209819"/>
                  </a:lnTo>
                  <a:cubicBezTo>
                    <a:pt x="77086" y="209819"/>
                    <a:pt x="50402" y="198766"/>
                    <a:pt x="30727" y="179092"/>
                  </a:cubicBezTo>
                  <a:cubicBezTo>
                    <a:pt x="11053" y="159417"/>
                    <a:pt x="0" y="132733"/>
                    <a:pt x="0" y="104909"/>
                  </a:cubicBezTo>
                  <a:lnTo>
                    <a:pt x="0" y="104909"/>
                  </a:lnTo>
                  <a:cubicBezTo>
                    <a:pt x="0" y="77086"/>
                    <a:pt x="11053" y="50402"/>
                    <a:pt x="30727" y="30727"/>
                  </a:cubicBezTo>
                  <a:cubicBezTo>
                    <a:pt x="50402" y="11053"/>
                    <a:pt x="77086" y="0"/>
                    <a:pt x="104909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74788" cy="247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5F8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003D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24290" y="441236"/>
            <a:ext cx="3103869" cy="893914"/>
          </a:xfrm>
          <a:custGeom>
            <a:avLst/>
            <a:gdLst/>
            <a:ahLst/>
            <a:cxnLst/>
            <a:rect l="l" t="t" r="r" b="b"/>
            <a:pathLst>
              <a:path w="3103869" h="893914">
                <a:moveTo>
                  <a:pt x="0" y="0"/>
                </a:moveTo>
                <a:lnTo>
                  <a:pt x="3103870" y="0"/>
                </a:lnTo>
                <a:lnTo>
                  <a:pt x="3103870" y="893915"/>
                </a:lnTo>
                <a:lnTo>
                  <a:pt x="0" y="893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528600" y="2752880"/>
            <a:ext cx="11548301" cy="226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0"/>
              </a:lnSpc>
            </a:pPr>
            <a:r>
              <a:rPr lang="en-US" sz="9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Presentación</a:t>
            </a:r>
          </a:p>
          <a:p>
            <a:pPr algn="ctr">
              <a:lnSpc>
                <a:spcPts val="8550"/>
              </a:lnSpc>
            </a:pPr>
            <a:r>
              <a:rPr lang="en-US" sz="9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“VisitaSegura”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4290" y="6895765"/>
            <a:ext cx="4744288" cy="188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69"/>
              </a:lnSpc>
            </a:pPr>
            <a:r>
              <a:rPr lang="en-US" sz="219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Integrantes:</a:t>
            </a: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Cristóbal Muñoz Neira  </a:t>
            </a: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Leandro Muñoz </a:t>
            </a: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Fabian Parraguez</a:t>
            </a:r>
          </a:p>
          <a:p>
            <a:pPr algn="r">
              <a:lnSpc>
                <a:spcPts val="3069"/>
              </a:lnSpc>
              <a:spcBef>
                <a:spcPct val="0"/>
              </a:spcBef>
            </a:pPr>
            <a:endParaRPr lang="en-US" sz="219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1422" y="6886240"/>
            <a:ext cx="3525480" cy="158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Profesor: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Eliana Mallén Gonzalez Gonzalez</a:t>
            </a:r>
          </a:p>
          <a:p>
            <a:pPr algn="r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7688" y="7974957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4311088"/>
            <a:chOff x="0" y="0"/>
            <a:chExt cx="4816593" cy="1135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35431"/>
            </a:xfrm>
            <a:custGeom>
              <a:avLst/>
              <a:gdLst/>
              <a:ahLst/>
              <a:cxnLst/>
              <a:rect l="l" t="t" r="r" b="b"/>
              <a:pathLst>
                <a:path w="4816592" h="113543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13841"/>
                  </a:lnTo>
                  <a:cubicBezTo>
                    <a:pt x="4816592" y="1125764"/>
                    <a:pt x="4806926" y="1135431"/>
                    <a:pt x="4795002" y="1135431"/>
                  </a:cubicBezTo>
                  <a:lnTo>
                    <a:pt x="21590" y="1135431"/>
                  </a:lnTo>
                  <a:cubicBezTo>
                    <a:pt x="9666" y="1135431"/>
                    <a:pt x="0" y="1125764"/>
                    <a:pt x="0" y="11138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17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66404" y="3574407"/>
            <a:ext cx="808241" cy="808241"/>
          </a:xfrm>
          <a:custGeom>
            <a:avLst/>
            <a:gdLst/>
            <a:ahLst/>
            <a:cxnLst/>
            <a:rect l="l" t="t" r="r" b="b"/>
            <a:pathLst>
              <a:path w="808241" h="808241">
                <a:moveTo>
                  <a:pt x="0" y="0"/>
                </a:moveTo>
                <a:lnTo>
                  <a:pt x="808240" y="0"/>
                </a:lnTo>
                <a:lnTo>
                  <a:pt x="808240" y="808241"/>
                </a:lnTo>
                <a:lnTo>
                  <a:pt x="0" y="808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915897" y="4913437"/>
            <a:ext cx="758747" cy="848948"/>
          </a:xfrm>
          <a:custGeom>
            <a:avLst/>
            <a:gdLst/>
            <a:ahLst/>
            <a:cxnLst/>
            <a:rect l="l" t="t" r="r" b="b"/>
            <a:pathLst>
              <a:path w="758747" h="848948">
                <a:moveTo>
                  <a:pt x="0" y="0"/>
                </a:moveTo>
                <a:lnTo>
                  <a:pt x="758747" y="0"/>
                </a:lnTo>
                <a:lnTo>
                  <a:pt x="758747" y="848948"/>
                </a:lnTo>
                <a:lnTo>
                  <a:pt x="0" y="848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958666" y="6259387"/>
            <a:ext cx="715979" cy="875815"/>
          </a:xfrm>
          <a:custGeom>
            <a:avLst/>
            <a:gdLst/>
            <a:ahLst/>
            <a:cxnLst/>
            <a:rect l="l" t="t" r="r" b="b"/>
            <a:pathLst>
              <a:path w="715979" h="875815">
                <a:moveTo>
                  <a:pt x="0" y="0"/>
                </a:moveTo>
                <a:lnTo>
                  <a:pt x="715978" y="0"/>
                </a:lnTo>
                <a:lnTo>
                  <a:pt x="715978" y="875815"/>
                </a:lnTo>
                <a:lnTo>
                  <a:pt x="0" y="875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501971" y="3574407"/>
            <a:ext cx="963728" cy="893858"/>
          </a:xfrm>
          <a:custGeom>
            <a:avLst/>
            <a:gdLst/>
            <a:ahLst/>
            <a:cxnLst/>
            <a:rect l="l" t="t" r="r" b="b"/>
            <a:pathLst>
              <a:path w="963728" h="893858">
                <a:moveTo>
                  <a:pt x="0" y="0"/>
                </a:moveTo>
                <a:lnTo>
                  <a:pt x="963728" y="0"/>
                </a:lnTo>
                <a:lnTo>
                  <a:pt x="963728" y="893858"/>
                </a:lnTo>
                <a:lnTo>
                  <a:pt x="0" y="893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532574" y="4902771"/>
            <a:ext cx="902522" cy="902522"/>
          </a:xfrm>
          <a:custGeom>
            <a:avLst/>
            <a:gdLst/>
            <a:ahLst/>
            <a:cxnLst/>
            <a:rect l="l" t="t" r="r" b="b"/>
            <a:pathLst>
              <a:path w="902522" h="902522">
                <a:moveTo>
                  <a:pt x="0" y="0"/>
                </a:moveTo>
                <a:lnTo>
                  <a:pt x="902522" y="0"/>
                </a:lnTo>
                <a:lnTo>
                  <a:pt x="902522" y="902522"/>
                </a:lnTo>
                <a:lnTo>
                  <a:pt x="0" y="902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0533622" y="6243443"/>
            <a:ext cx="871919" cy="965685"/>
          </a:xfrm>
          <a:custGeom>
            <a:avLst/>
            <a:gdLst/>
            <a:ahLst/>
            <a:cxnLst/>
            <a:rect l="l" t="t" r="r" b="b"/>
            <a:pathLst>
              <a:path w="871919" h="965685">
                <a:moveTo>
                  <a:pt x="0" y="0"/>
                </a:moveTo>
                <a:lnTo>
                  <a:pt x="871919" y="0"/>
                </a:lnTo>
                <a:lnTo>
                  <a:pt x="871919" y="965685"/>
                </a:lnTo>
                <a:lnTo>
                  <a:pt x="0" y="9656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10563177" y="7647278"/>
            <a:ext cx="842364" cy="746545"/>
          </a:xfrm>
          <a:custGeom>
            <a:avLst/>
            <a:gdLst/>
            <a:ahLst/>
            <a:cxnLst/>
            <a:rect l="l" t="t" r="r" b="b"/>
            <a:pathLst>
              <a:path w="842364" h="746545">
                <a:moveTo>
                  <a:pt x="0" y="0"/>
                </a:moveTo>
                <a:lnTo>
                  <a:pt x="842364" y="0"/>
                </a:lnTo>
                <a:lnTo>
                  <a:pt x="842364" y="746544"/>
                </a:lnTo>
                <a:lnTo>
                  <a:pt x="0" y="7465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37513" y="703897"/>
            <a:ext cx="579321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Reflexión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34118" y="2370974"/>
            <a:ext cx="355484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Intereses profesionales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80575" y="3563154"/>
            <a:ext cx="3666908" cy="3301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software</a:t>
            </a:r>
          </a:p>
          <a:p>
            <a:pPr algn="ctr">
              <a:lnSpc>
                <a:spcPts val="5336"/>
              </a:lnSpc>
            </a:pPr>
            <a:endParaRPr lang="en-US" sz="2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5336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Gestión de proyectos</a:t>
            </a:r>
          </a:p>
          <a:p>
            <a:pPr algn="ctr">
              <a:lnSpc>
                <a:spcPts val="5336"/>
              </a:lnSpc>
            </a:pPr>
            <a:endParaRPr lang="en-US" sz="2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5336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Seguridad informática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99439" y="2161424"/>
            <a:ext cx="415788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Relación de “VisitaSegura” con perfil de egreso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16861" y="3559582"/>
            <a:ext cx="5497864" cy="465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35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Pruebas de software</a:t>
            </a:r>
          </a:p>
          <a:p>
            <a:pPr algn="just">
              <a:lnSpc>
                <a:spcPts val="5335"/>
              </a:lnSpc>
            </a:pPr>
            <a:endParaRPr lang="en-US" sz="22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5335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Gestión de proyectos</a:t>
            </a:r>
          </a:p>
          <a:p>
            <a:pPr algn="just">
              <a:lnSpc>
                <a:spcPts val="5335"/>
              </a:lnSpc>
            </a:pPr>
            <a:endParaRPr lang="en-US" sz="22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5335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Construcción de modelos de datos</a:t>
            </a:r>
          </a:p>
          <a:p>
            <a:pPr algn="just">
              <a:lnSpc>
                <a:spcPts val="5335"/>
              </a:lnSpc>
            </a:pPr>
            <a:endParaRPr lang="en-US" sz="22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5335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soluciones de software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9525000" y="0"/>
            <a:ext cx="0" cy="10287000"/>
          </a:xfrm>
          <a:prstGeom prst="line">
            <a:avLst/>
          </a:prstGeom>
          <a:ln w="38100" cap="flat">
            <a:solidFill>
              <a:srgbClr val="FFC5A6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9" name="Group 19"/>
          <p:cNvGrpSpPr/>
          <p:nvPr/>
        </p:nvGrpSpPr>
        <p:grpSpPr>
          <a:xfrm>
            <a:off x="15758981" y="-3585181"/>
            <a:ext cx="5237988" cy="4894998"/>
            <a:chOff x="0" y="0"/>
            <a:chExt cx="812800" cy="7595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4311088"/>
            <a:chOff x="0" y="0"/>
            <a:chExt cx="4816593" cy="11354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35431"/>
            </a:xfrm>
            <a:custGeom>
              <a:avLst/>
              <a:gdLst/>
              <a:ahLst/>
              <a:cxnLst/>
              <a:rect l="l" t="t" r="r" b="b"/>
              <a:pathLst>
                <a:path w="4816592" h="113543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13841"/>
                  </a:lnTo>
                  <a:cubicBezTo>
                    <a:pt x="4816592" y="1125764"/>
                    <a:pt x="4806926" y="1135431"/>
                    <a:pt x="4795002" y="1135431"/>
                  </a:cubicBezTo>
                  <a:lnTo>
                    <a:pt x="21590" y="1135431"/>
                  </a:lnTo>
                  <a:cubicBezTo>
                    <a:pt x="9666" y="1135431"/>
                    <a:pt x="0" y="1125764"/>
                    <a:pt x="0" y="11138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17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9525000" y="0"/>
            <a:ext cx="0" cy="10287000"/>
          </a:xfrm>
          <a:prstGeom prst="line">
            <a:avLst/>
          </a:prstGeom>
          <a:ln w="38100" cap="flat">
            <a:solidFill>
              <a:srgbClr val="FFC5A6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5758981" y="-3585181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33239" y="4952107"/>
            <a:ext cx="1556607" cy="1550770"/>
          </a:xfrm>
          <a:custGeom>
            <a:avLst/>
            <a:gdLst/>
            <a:ahLst/>
            <a:cxnLst/>
            <a:rect l="l" t="t" r="r" b="b"/>
            <a:pathLst>
              <a:path w="1556607" h="1550770">
                <a:moveTo>
                  <a:pt x="0" y="0"/>
                </a:moveTo>
                <a:lnTo>
                  <a:pt x="1556607" y="0"/>
                </a:lnTo>
                <a:lnTo>
                  <a:pt x="1556607" y="1550770"/>
                </a:lnTo>
                <a:lnTo>
                  <a:pt x="0" y="155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452701" y="5228332"/>
            <a:ext cx="1071521" cy="1262470"/>
          </a:xfrm>
          <a:custGeom>
            <a:avLst/>
            <a:gdLst/>
            <a:ahLst/>
            <a:cxnLst/>
            <a:rect l="l" t="t" r="r" b="b"/>
            <a:pathLst>
              <a:path w="1071521" h="1262470">
                <a:moveTo>
                  <a:pt x="0" y="0"/>
                </a:moveTo>
                <a:lnTo>
                  <a:pt x="1071522" y="0"/>
                </a:lnTo>
                <a:lnTo>
                  <a:pt x="1071522" y="1262470"/>
                </a:lnTo>
                <a:lnTo>
                  <a:pt x="0" y="1262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37513" y="703897"/>
            <a:ext cx="579321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Reflexión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74856" y="2370974"/>
            <a:ext cx="127337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Aportes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79554" y="2191904"/>
            <a:ext cx="46178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Debilidades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6453" y="3238878"/>
            <a:ext cx="5250180" cy="118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Optimización del </a:t>
            </a:r>
            <a:r>
              <a:rPr lang="en-US" sz="2300" u="none" strike="noStrik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registro de visitas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 u="none" strike="noStrik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Mayor seguridad y trazabilidad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 u="none" strike="noStrike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Disminución de errores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88924" y="3238878"/>
            <a:ext cx="8599076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Dependencia tecnológica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Poca familiaridad tecnológica por parte del personal de seguridad </a:t>
            </a:r>
          </a:p>
          <a:p>
            <a:pPr marL="496575" lvl="1" indent="-248288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Riesgo de retrasos si no se cumplen los plazos de los sprints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87357" y="7974957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4311088"/>
            <a:chOff x="0" y="0"/>
            <a:chExt cx="4816593" cy="11354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35431"/>
            </a:xfrm>
            <a:custGeom>
              <a:avLst/>
              <a:gdLst/>
              <a:ahLst/>
              <a:cxnLst/>
              <a:rect l="l" t="t" r="r" b="b"/>
              <a:pathLst>
                <a:path w="4816592" h="113543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113841"/>
                  </a:lnTo>
                  <a:cubicBezTo>
                    <a:pt x="4816592" y="1125764"/>
                    <a:pt x="4806926" y="1135431"/>
                    <a:pt x="4795002" y="1135431"/>
                  </a:cubicBezTo>
                  <a:lnTo>
                    <a:pt x="21590" y="1135431"/>
                  </a:lnTo>
                  <a:cubicBezTo>
                    <a:pt x="9666" y="1135431"/>
                    <a:pt x="0" y="1125764"/>
                    <a:pt x="0" y="111384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173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669006" y="-2337860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8204" y="2741198"/>
            <a:ext cx="590803" cy="590803"/>
          </a:xfrm>
          <a:custGeom>
            <a:avLst/>
            <a:gdLst/>
            <a:ahLst/>
            <a:cxnLst/>
            <a:rect l="l" t="t" r="r" b="b"/>
            <a:pathLst>
              <a:path w="590803" h="590803">
                <a:moveTo>
                  <a:pt x="0" y="0"/>
                </a:moveTo>
                <a:lnTo>
                  <a:pt x="590803" y="0"/>
                </a:lnTo>
                <a:lnTo>
                  <a:pt x="590803" y="590803"/>
                </a:lnTo>
                <a:lnTo>
                  <a:pt x="0" y="59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448204" y="4138244"/>
            <a:ext cx="590803" cy="590803"/>
          </a:xfrm>
          <a:custGeom>
            <a:avLst/>
            <a:gdLst/>
            <a:ahLst/>
            <a:cxnLst/>
            <a:rect l="l" t="t" r="r" b="b"/>
            <a:pathLst>
              <a:path w="590803" h="590803">
                <a:moveTo>
                  <a:pt x="0" y="0"/>
                </a:moveTo>
                <a:lnTo>
                  <a:pt x="590803" y="0"/>
                </a:lnTo>
                <a:lnTo>
                  <a:pt x="590803" y="590803"/>
                </a:lnTo>
                <a:lnTo>
                  <a:pt x="0" y="59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448204" y="5538672"/>
            <a:ext cx="590803" cy="590803"/>
          </a:xfrm>
          <a:custGeom>
            <a:avLst/>
            <a:gdLst/>
            <a:ahLst/>
            <a:cxnLst/>
            <a:rect l="l" t="t" r="r" b="b"/>
            <a:pathLst>
              <a:path w="590803" h="590803">
                <a:moveTo>
                  <a:pt x="0" y="0"/>
                </a:moveTo>
                <a:lnTo>
                  <a:pt x="590803" y="0"/>
                </a:lnTo>
                <a:lnTo>
                  <a:pt x="590803" y="590802"/>
                </a:lnTo>
                <a:lnTo>
                  <a:pt x="0" y="590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8372159" y="7409492"/>
            <a:ext cx="1142354" cy="1130930"/>
          </a:xfrm>
          <a:custGeom>
            <a:avLst/>
            <a:gdLst/>
            <a:ahLst/>
            <a:cxnLst/>
            <a:rect l="l" t="t" r="r" b="b"/>
            <a:pathLst>
              <a:path w="1142354" h="1130930">
                <a:moveTo>
                  <a:pt x="0" y="0"/>
                </a:moveTo>
                <a:lnTo>
                  <a:pt x="1142354" y="0"/>
                </a:lnTo>
                <a:lnTo>
                  <a:pt x="1142354" y="1130931"/>
                </a:lnTo>
                <a:lnTo>
                  <a:pt x="0" y="11309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028700" y="703897"/>
            <a:ext cx="579321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8321" y="2819429"/>
            <a:ext cx="3156793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Alcance del proyecto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8321" y="4216475"/>
            <a:ext cx="29430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Metodología Scrum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18321" y="5616903"/>
            <a:ext cx="69830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Product Backlog priorizado y el Sprint Backlog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45" b="-497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79517" y="-297685"/>
            <a:ext cx="18447034" cy="10882370"/>
            <a:chOff x="0" y="0"/>
            <a:chExt cx="4858478" cy="28661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8478" cy="2866139"/>
            </a:xfrm>
            <a:custGeom>
              <a:avLst/>
              <a:gdLst/>
              <a:ahLst/>
              <a:cxnLst/>
              <a:rect l="l" t="t" r="r" b="b"/>
              <a:pathLst>
                <a:path w="4858478" h="2866139">
                  <a:moveTo>
                    <a:pt x="0" y="0"/>
                  </a:moveTo>
                  <a:lnTo>
                    <a:pt x="4858478" y="0"/>
                  </a:lnTo>
                  <a:lnTo>
                    <a:pt x="4858478" y="2866139"/>
                  </a:lnTo>
                  <a:lnTo>
                    <a:pt x="0" y="2866139"/>
                  </a:lnTo>
                  <a:close/>
                </a:path>
              </a:pathLst>
            </a:custGeom>
            <a:solidFill>
              <a:srgbClr val="FFC5A6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8478" cy="2904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5665" y="1906613"/>
            <a:ext cx="11671120" cy="1783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1"/>
              </a:lnSpc>
            </a:pPr>
            <a:r>
              <a:rPr lang="en-US" sz="757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“Lo imposible solo tarda un poco más”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5665" y="7716430"/>
            <a:ext cx="11671120" cy="92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1"/>
              </a:lnSpc>
            </a:pPr>
            <a:r>
              <a:rPr lang="en-US" sz="757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68248" y="-4411739"/>
            <a:ext cx="19207927" cy="10076478"/>
            <a:chOff x="0" y="0"/>
            <a:chExt cx="635000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331210"/>
            </a:xfrm>
            <a:custGeom>
              <a:avLst/>
              <a:gdLst/>
              <a:ahLst/>
              <a:cxnLst/>
              <a:rect l="l" t="t" r="r" b="b"/>
              <a:pathLst>
                <a:path w="6350000" h="333121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t="-13540" b="-1354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8285" y="-402200"/>
            <a:ext cx="18447034" cy="6066939"/>
            <a:chOff x="0" y="0"/>
            <a:chExt cx="4858478" cy="1597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58478" cy="1597877"/>
            </a:xfrm>
            <a:custGeom>
              <a:avLst/>
              <a:gdLst/>
              <a:ahLst/>
              <a:cxnLst/>
              <a:rect l="l" t="t" r="r" b="b"/>
              <a:pathLst>
                <a:path w="4858478" h="1597877">
                  <a:moveTo>
                    <a:pt x="0" y="0"/>
                  </a:moveTo>
                  <a:lnTo>
                    <a:pt x="4858478" y="0"/>
                  </a:lnTo>
                  <a:lnTo>
                    <a:pt x="4858478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FFC5A6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58478" cy="1635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247775"/>
            <a:ext cx="7295965" cy="96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780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19553"/>
            <a:ext cx="4491206" cy="54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Registro manual de visitas, demoras, errores, duplicación de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98397" y="7619553"/>
            <a:ext cx="4491206" cy="54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 Plataforma digital con QR y base de datos centralizada.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907911"/>
            <a:ext cx="449120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8397" y="6907911"/>
            <a:ext cx="449120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68094" y="7619553"/>
            <a:ext cx="4491206" cy="54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7"/>
              </a:lnSpc>
            </a:pPr>
            <a:r>
              <a:rPr lang="en-US" sz="19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Optimización de procesos, seguridad y eficiencia.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68094" y="6907911"/>
            <a:ext cx="4491206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Relevancia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68248" y="-4411739"/>
            <a:ext cx="19207927" cy="10076478"/>
            <a:chOff x="0" y="0"/>
            <a:chExt cx="6350000" cy="3331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331210"/>
            </a:xfrm>
            <a:custGeom>
              <a:avLst/>
              <a:gdLst/>
              <a:ahLst/>
              <a:cxnLst/>
              <a:rect l="l" t="t" r="r" b="b"/>
              <a:pathLst>
                <a:path w="6350000" h="333121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2"/>
              <a:stretch>
                <a:fillRect t="-13540" b="-1354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08285" y="-402200"/>
            <a:ext cx="18447034" cy="6066939"/>
            <a:chOff x="0" y="0"/>
            <a:chExt cx="4858478" cy="15978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58478" cy="1597877"/>
            </a:xfrm>
            <a:custGeom>
              <a:avLst/>
              <a:gdLst/>
              <a:ahLst/>
              <a:cxnLst/>
              <a:rect l="l" t="t" r="r" b="b"/>
              <a:pathLst>
                <a:path w="4858478" h="1597877">
                  <a:moveTo>
                    <a:pt x="0" y="0"/>
                  </a:moveTo>
                  <a:lnTo>
                    <a:pt x="4858478" y="0"/>
                  </a:lnTo>
                  <a:lnTo>
                    <a:pt x="4858478" y="1597877"/>
                  </a:lnTo>
                  <a:lnTo>
                    <a:pt x="0" y="1597877"/>
                  </a:lnTo>
                  <a:close/>
                </a:path>
              </a:pathLst>
            </a:custGeom>
            <a:solidFill>
              <a:srgbClr val="FFC5A6">
                <a:alpha val="84706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58478" cy="1635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260577"/>
            <a:ext cx="7295965" cy="96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8"/>
              </a:lnSpc>
            </a:pPr>
            <a:r>
              <a:rPr lang="en-US" sz="7809" b="1">
                <a:solidFill>
                  <a:srgbClr val="F5F8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8596" y="6376730"/>
            <a:ext cx="12253250" cy="25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El proyecto APT busca automatizar el registro de visitas en la sede Duoc UC San Bernardo mediante el uso de códigos QR y una base de datos centralizada, con el fin de optimizar tiempos de ingreso, reducir errores y fortalecer la seguridad. Su desarrollo se realizará con la metodología Scrum asegurando entregas semanales, trazabilidad y flexibilidad ante cambios.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8699" y="8379126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89057" y="-3552515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341349" y="5742873"/>
            <a:ext cx="1459983" cy="12701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86154" y="6661716"/>
            <a:ext cx="1308380" cy="11919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341349" y="8102906"/>
            <a:ext cx="1674484" cy="115539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042637" y="442450"/>
            <a:ext cx="9298712" cy="262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0"/>
              </a:lnSpc>
            </a:pPr>
            <a:r>
              <a:rPr lang="en-US" sz="4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General:</a:t>
            </a:r>
          </a:p>
          <a:p>
            <a:pPr algn="ctr">
              <a:lnSpc>
                <a:spcPts val="4520"/>
              </a:lnSpc>
            </a:pPr>
            <a:endParaRPr lang="en-US" sz="40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2938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Desarrollar e implementar una plataforma digital con uso de códigos QR y base de datos centralizada para automatizar el registro de visitas en la sede Duoc UC San Bernardo.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750" y="3582927"/>
            <a:ext cx="8277337" cy="587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205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Específicos:</a:t>
            </a:r>
          </a:p>
          <a:p>
            <a:pPr algn="l">
              <a:lnSpc>
                <a:spcPts val="2318"/>
              </a:lnSpc>
            </a:pPr>
            <a:endParaRPr lang="en-US" sz="2051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Identificar y analizar los requerimientos funcionales y no funcionales necesarios para la automatización del registro de visitas.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Diseñar el modelo de datos y la arquitectura general de la solución que soporte el registro y consulta de información.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Definir los módulos principales del sistema (autenticación, lectura QR, reportes, gestión de usuarios) y su integración dentro del proyecto.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Seleccionar y justificar las tecnologías de software y hardware más adecuadas para la implementación del prototipo.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42954" lvl="1" indent="-221477" algn="l">
              <a:lnSpc>
                <a:spcPts val="2318"/>
              </a:lnSpc>
              <a:buFont typeface="Arial"/>
              <a:buChar char="•"/>
            </a:pPr>
            <a:r>
              <a: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Validar los entregables del proyecto a través de pruebas técnicas y retroalimentación de los usuarios involucrados.</a:t>
            </a:r>
          </a:p>
          <a:p>
            <a:pPr algn="l">
              <a:lnSpc>
                <a:spcPts val="2318"/>
              </a:lnSpc>
            </a:pPr>
            <a:endParaRPr lang="en-US" sz="205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1607664" y="2110142"/>
            <a:ext cx="4701704" cy="6066715"/>
          </a:xfrm>
          <a:custGeom>
            <a:avLst/>
            <a:gdLst/>
            <a:ahLst/>
            <a:cxnLst/>
            <a:rect l="l" t="t" r="r" b="b"/>
            <a:pathLst>
              <a:path w="4701704" h="6066715">
                <a:moveTo>
                  <a:pt x="0" y="0"/>
                </a:moveTo>
                <a:lnTo>
                  <a:pt x="4701704" y="0"/>
                </a:lnTo>
                <a:lnTo>
                  <a:pt x="4701704" y="6066716"/>
                </a:lnTo>
                <a:lnTo>
                  <a:pt x="0" y="606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095869" y="2174468"/>
            <a:ext cx="811785" cy="608839"/>
          </a:xfrm>
          <a:custGeom>
            <a:avLst/>
            <a:gdLst/>
            <a:ahLst/>
            <a:cxnLst/>
            <a:rect l="l" t="t" r="r" b="b"/>
            <a:pathLst>
              <a:path w="811785" h="608839">
                <a:moveTo>
                  <a:pt x="0" y="0"/>
                </a:moveTo>
                <a:lnTo>
                  <a:pt x="811785" y="0"/>
                </a:lnTo>
                <a:lnTo>
                  <a:pt x="811785" y="608839"/>
                </a:lnTo>
                <a:lnTo>
                  <a:pt x="0" y="608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021503" y="3285617"/>
            <a:ext cx="960518" cy="737197"/>
          </a:xfrm>
          <a:custGeom>
            <a:avLst/>
            <a:gdLst/>
            <a:ahLst/>
            <a:cxnLst/>
            <a:rect l="l" t="t" r="r" b="b"/>
            <a:pathLst>
              <a:path w="960518" h="737197">
                <a:moveTo>
                  <a:pt x="0" y="0"/>
                </a:moveTo>
                <a:lnTo>
                  <a:pt x="960517" y="0"/>
                </a:lnTo>
                <a:lnTo>
                  <a:pt x="960517" y="737198"/>
                </a:lnTo>
                <a:lnTo>
                  <a:pt x="0" y="737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652177" y="2478887"/>
            <a:ext cx="661538" cy="668221"/>
          </a:xfrm>
          <a:custGeom>
            <a:avLst/>
            <a:gdLst/>
            <a:ahLst/>
            <a:cxnLst/>
            <a:rect l="l" t="t" r="r" b="b"/>
            <a:pathLst>
              <a:path w="661538" h="668221">
                <a:moveTo>
                  <a:pt x="0" y="0"/>
                </a:moveTo>
                <a:lnTo>
                  <a:pt x="661538" y="0"/>
                </a:lnTo>
                <a:lnTo>
                  <a:pt x="661538" y="668221"/>
                </a:lnTo>
                <a:lnTo>
                  <a:pt x="0" y="668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753032" y="3684729"/>
            <a:ext cx="759743" cy="676171"/>
          </a:xfrm>
          <a:custGeom>
            <a:avLst/>
            <a:gdLst/>
            <a:ahLst/>
            <a:cxnLst/>
            <a:rect l="l" t="t" r="r" b="b"/>
            <a:pathLst>
              <a:path w="759743" h="676171">
                <a:moveTo>
                  <a:pt x="0" y="0"/>
                </a:moveTo>
                <a:lnTo>
                  <a:pt x="759743" y="0"/>
                </a:lnTo>
                <a:lnTo>
                  <a:pt x="759743" y="676171"/>
                </a:lnTo>
                <a:lnTo>
                  <a:pt x="0" y="6761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2116318" y="3483444"/>
            <a:ext cx="3684396" cy="3191608"/>
          </a:xfrm>
          <a:custGeom>
            <a:avLst/>
            <a:gdLst/>
            <a:ahLst/>
            <a:cxnLst/>
            <a:rect l="l" t="t" r="r" b="b"/>
            <a:pathLst>
              <a:path w="3684396" h="3191608">
                <a:moveTo>
                  <a:pt x="0" y="0"/>
                </a:moveTo>
                <a:lnTo>
                  <a:pt x="3684396" y="0"/>
                </a:lnTo>
                <a:lnTo>
                  <a:pt x="3684396" y="3191607"/>
                </a:lnTo>
                <a:lnTo>
                  <a:pt x="0" y="31916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254389" y="1388920"/>
            <a:ext cx="4835069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Factibilidad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4389" y="6777420"/>
            <a:ext cx="6715636" cy="240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27" lvl="1" indent="-205114" algn="l">
              <a:lnSpc>
                <a:spcPts val="2147"/>
              </a:lnSpc>
              <a:buFont typeface="Arial"/>
              <a:buChar char="•"/>
            </a:pPr>
            <a:r>
              <a:rPr lang="en-US" sz="1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del tiempo →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riesgo de retrasos si no se cumplen los sprints.</a:t>
            </a:r>
          </a:p>
          <a:p>
            <a:pPr algn="l">
              <a:lnSpc>
                <a:spcPts val="2147"/>
              </a:lnSpc>
            </a:pPr>
            <a:endParaRPr lang="en-US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27" lvl="1" indent="-205114" algn="l">
              <a:lnSpc>
                <a:spcPts val="2147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Problemas técnicos →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errores en la conexión con la BD o lectura de QR.</a:t>
            </a:r>
          </a:p>
          <a:p>
            <a:pPr algn="l">
              <a:lnSpc>
                <a:spcPts val="2147"/>
              </a:lnSpc>
            </a:pPr>
            <a:endParaRPr lang="en-US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27" lvl="1" indent="-205114" algn="l">
              <a:lnSpc>
                <a:spcPts val="2147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Comunicación → </a:t>
            </a: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falta de claridad en requerimientos o retroalimentación.</a:t>
            </a:r>
          </a:p>
          <a:p>
            <a:pPr algn="l">
              <a:lnSpc>
                <a:spcPts val="2147"/>
              </a:lnSpc>
            </a:pPr>
            <a:endParaRPr lang="en-US" sz="1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4389" y="2219859"/>
            <a:ext cx="4340635" cy="214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Tiempo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Recursos académicos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Tecnología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412025" lvl="1" indent="-206012" algn="l">
              <a:lnSpc>
                <a:spcPts val="2156"/>
              </a:lnSpc>
              <a:buFont typeface="Arial"/>
              <a:buChar char="•"/>
            </a:pPr>
            <a:r>
              <a:rPr lang="en-US" sz="19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Apoyo externo</a:t>
            </a:r>
          </a:p>
          <a:p>
            <a:pPr algn="l">
              <a:lnSpc>
                <a:spcPts val="2156"/>
              </a:lnSpc>
            </a:pPr>
            <a:endParaRPr lang="en-US" sz="1908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54389" y="5578032"/>
            <a:ext cx="638995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4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Posibles dificultades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118878" y="-2962005"/>
            <a:ext cx="5237988" cy="3990705"/>
            <a:chOff x="0" y="0"/>
            <a:chExt cx="812800" cy="6192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19254"/>
            </a:xfrm>
            <a:custGeom>
              <a:avLst/>
              <a:gdLst/>
              <a:ahLst/>
              <a:cxnLst/>
              <a:rect l="l" t="t" r="r" b="b"/>
              <a:pathLst>
                <a:path w="812800" h="619254">
                  <a:moveTo>
                    <a:pt x="406400" y="0"/>
                  </a:moveTo>
                  <a:cubicBezTo>
                    <a:pt x="181951" y="0"/>
                    <a:pt x="0" y="138625"/>
                    <a:pt x="0" y="309627"/>
                  </a:cubicBezTo>
                  <a:cubicBezTo>
                    <a:pt x="0" y="480629"/>
                    <a:pt x="181951" y="619254"/>
                    <a:pt x="406400" y="619254"/>
                  </a:cubicBezTo>
                  <a:cubicBezTo>
                    <a:pt x="630849" y="619254"/>
                    <a:pt x="812800" y="480629"/>
                    <a:pt x="812800" y="309627"/>
                  </a:cubicBezTo>
                  <a:cubicBezTo>
                    <a:pt x="812800" y="13862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955"/>
              <a:ext cx="660400" cy="54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62001" y="8545277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5" y="0"/>
                </a:lnTo>
                <a:lnTo>
                  <a:pt x="21061385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97845" y="882255"/>
            <a:ext cx="1492310" cy="145500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35688" y="261620"/>
            <a:ext cx="7000351" cy="83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0"/>
              </a:lnSpc>
            </a:pPr>
            <a:r>
              <a:rPr lang="en-US" sz="6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162840" y="2571852"/>
            <a:ext cx="7096460" cy="6575193"/>
            <a:chOff x="0" y="0"/>
            <a:chExt cx="9461947" cy="87669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61947" cy="8766924"/>
            </a:xfrm>
            <a:custGeom>
              <a:avLst/>
              <a:gdLst/>
              <a:ahLst/>
              <a:cxnLst/>
              <a:rect l="l" t="t" r="r" b="b"/>
              <a:pathLst>
                <a:path w="9461947" h="8766924">
                  <a:moveTo>
                    <a:pt x="0" y="0"/>
                  </a:moveTo>
                  <a:lnTo>
                    <a:pt x="9461947" y="0"/>
                  </a:lnTo>
                  <a:lnTo>
                    <a:pt x="9461947" y="8766924"/>
                  </a:lnTo>
                  <a:lnTo>
                    <a:pt x="0" y="876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1000"/>
              </a:blip>
              <a:stretch>
                <a:fillRect t="-20695" b="-20695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1086987" y="195827"/>
              <a:ext cx="7287973" cy="8171224"/>
              <a:chOff x="0" y="0"/>
              <a:chExt cx="1439600" cy="161406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39600" cy="1614069"/>
              </a:xfrm>
              <a:custGeom>
                <a:avLst/>
                <a:gdLst/>
                <a:ahLst/>
                <a:cxnLst/>
                <a:rect l="l" t="t" r="r" b="b"/>
                <a:pathLst>
                  <a:path w="1439600" h="1614069">
                    <a:moveTo>
                      <a:pt x="72236" y="0"/>
                    </a:moveTo>
                    <a:lnTo>
                      <a:pt x="1367364" y="0"/>
                    </a:lnTo>
                    <a:cubicBezTo>
                      <a:pt x="1386522" y="0"/>
                      <a:pt x="1404896" y="7611"/>
                      <a:pt x="1418442" y="21157"/>
                    </a:cubicBezTo>
                    <a:cubicBezTo>
                      <a:pt x="1431989" y="34704"/>
                      <a:pt x="1439600" y="53077"/>
                      <a:pt x="1439600" y="72236"/>
                    </a:cubicBezTo>
                    <a:lnTo>
                      <a:pt x="1439600" y="1541833"/>
                    </a:lnTo>
                    <a:cubicBezTo>
                      <a:pt x="1439600" y="1560991"/>
                      <a:pt x="1431989" y="1579365"/>
                      <a:pt x="1418442" y="1592912"/>
                    </a:cubicBezTo>
                    <a:cubicBezTo>
                      <a:pt x="1404896" y="1606458"/>
                      <a:pt x="1386522" y="1614069"/>
                      <a:pt x="1367364" y="1614069"/>
                    </a:cubicBezTo>
                    <a:lnTo>
                      <a:pt x="72236" y="1614069"/>
                    </a:lnTo>
                    <a:cubicBezTo>
                      <a:pt x="53077" y="1614069"/>
                      <a:pt x="34704" y="1606458"/>
                      <a:pt x="21157" y="1592912"/>
                    </a:cubicBezTo>
                    <a:cubicBezTo>
                      <a:pt x="7611" y="1579365"/>
                      <a:pt x="0" y="1560991"/>
                      <a:pt x="0" y="1541833"/>
                    </a:cubicBezTo>
                    <a:lnTo>
                      <a:pt x="0" y="72236"/>
                    </a:lnTo>
                    <a:cubicBezTo>
                      <a:pt x="0" y="53077"/>
                      <a:pt x="7611" y="34704"/>
                      <a:pt x="21157" y="21157"/>
                    </a:cubicBezTo>
                    <a:cubicBezTo>
                      <a:pt x="34704" y="7611"/>
                      <a:pt x="53077" y="0"/>
                      <a:pt x="7223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439600" cy="1652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478898" y="1161204"/>
              <a:ext cx="6504151" cy="533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18"/>
                </a:lnSpc>
              </a:pPr>
              <a:r>
                <a:rPr lang="en-US" sz="2051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Eventos Scrum</a:t>
              </a:r>
            </a:p>
            <a:p>
              <a:pPr algn="l">
                <a:lnSpc>
                  <a:spcPts val="2318"/>
                </a:lnSpc>
              </a:pPr>
              <a:endParaRPr lang="en-US" sz="205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2318"/>
                </a:lnSpc>
              </a:pPr>
              <a:endParaRPr lang="en-US" sz="205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2318"/>
                </a:lnSpc>
              </a:pPr>
              <a:endParaRPr lang="en-US" sz="205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442988" lvl="1" indent="-221494" algn="l">
                <a:lnSpc>
                  <a:spcPts val="2318"/>
                </a:lnSpc>
                <a:buFont typeface="Arial"/>
                <a:buChar char="•"/>
              </a:pPr>
              <a:r>
                <a:rPr lang="en-US" sz="205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Planning</a:t>
              </a: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988" lvl="1" indent="-221494" algn="l">
                <a:lnSpc>
                  <a:spcPts val="2318"/>
                </a:lnSpc>
                <a:buFont typeface="Arial"/>
                <a:buChar char="•"/>
              </a:pPr>
              <a:r>
                <a:rPr lang="en-US" sz="205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Daily Scrum</a:t>
              </a: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988" lvl="1" indent="-221494" algn="l">
                <a:lnSpc>
                  <a:spcPts val="2318"/>
                </a:lnSpc>
                <a:buFont typeface="Arial"/>
                <a:buChar char="•"/>
              </a:pPr>
              <a:r>
                <a:rPr lang="en-US" sz="205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Review</a:t>
              </a: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988" lvl="1" indent="-221494" algn="l">
                <a:lnSpc>
                  <a:spcPts val="2318"/>
                </a:lnSpc>
                <a:buFont typeface="Arial"/>
                <a:buChar char="•"/>
              </a:pPr>
              <a:r>
                <a:rPr lang="en-US" sz="205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Retrospective</a:t>
              </a: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ts val="2002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6164" y="1408778"/>
            <a:ext cx="2298522" cy="52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43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Scrum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489057" y="-3285241"/>
            <a:ext cx="5237988" cy="4894998"/>
            <a:chOff x="0" y="0"/>
            <a:chExt cx="812800" cy="7595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2571852"/>
            <a:ext cx="7096460" cy="6575193"/>
            <a:chOff x="0" y="0"/>
            <a:chExt cx="9461947" cy="87669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61947" cy="8766924"/>
            </a:xfrm>
            <a:custGeom>
              <a:avLst/>
              <a:gdLst/>
              <a:ahLst/>
              <a:cxnLst/>
              <a:rect l="l" t="t" r="r" b="b"/>
              <a:pathLst>
                <a:path w="9461947" h="8766924">
                  <a:moveTo>
                    <a:pt x="0" y="0"/>
                  </a:moveTo>
                  <a:lnTo>
                    <a:pt x="9461947" y="0"/>
                  </a:lnTo>
                  <a:lnTo>
                    <a:pt x="9461947" y="8766924"/>
                  </a:lnTo>
                  <a:lnTo>
                    <a:pt x="0" y="876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1000"/>
              </a:blip>
              <a:stretch>
                <a:fillRect t="-20695" b="-20695"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1086987" y="195827"/>
              <a:ext cx="7287973" cy="8171224"/>
              <a:chOff x="0" y="0"/>
              <a:chExt cx="1439600" cy="1614069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39600" cy="1614069"/>
              </a:xfrm>
              <a:custGeom>
                <a:avLst/>
                <a:gdLst/>
                <a:ahLst/>
                <a:cxnLst/>
                <a:rect l="l" t="t" r="r" b="b"/>
                <a:pathLst>
                  <a:path w="1439600" h="1614069">
                    <a:moveTo>
                      <a:pt x="72236" y="0"/>
                    </a:moveTo>
                    <a:lnTo>
                      <a:pt x="1367364" y="0"/>
                    </a:lnTo>
                    <a:cubicBezTo>
                      <a:pt x="1386522" y="0"/>
                      <a:pt x="1404896" y="7611"/>
                      <a:pt x="1418442" y="21157"/>
                    </a:cubicBezTo>
                    <a:cubicBezTo>
                      <a:pt x="1431989" y="34704"/>
                      <a:pt x="1439600" y="53077"/>
                      <a:pt x="1439600" y="72236"/>
                    </a:cubicBezTo>
                    <a:lnTo>
                      <a:pt x="1439600" y="1541833"/>
                    </a:lnTo>
                    <a:cubicBezTo>
                      <a:pt x="1439600" y="1560991"/>
                      <a:pt x="1431989" y="1579365"/>
                      <a:pt x="1418442" y="1592912"/>
                    </a:cubicBezTo>
                    <a:cubicBezTo>
                      <a:pt x="1404896" y="1606458"/>
                      <a:pt x="1386522" y="1614069"/>
                      <a:pt x="1367364" y="1614069"/>
                    </a:cubicBezTo>
                    <a:lnTo>
                      <a:pt x="72236" y="1614069"/>
                    </a:lnTo>
                    <a:cubicBezTo>
                      <a:pt x="53077" y="1614069"/>
                      <a:pt x="34704" y="1606458"/>
                      <a:pt x="21157" y="1592912"/>
                    </a:cubicBezTo>
                    <a:cubicBezTo>
                      <a:pt x="7611" y="1579365"/>
                      <a:pt x="0" y="1560991"/>
                      <a:pt x="0" y="1541833"/>
                    </a:cubicBezTo>
                    <a:lnTo>
                      <a:pt x="0" y="72236"/>
                    </a:lnTo>
                    <a:cubicBezTo>
                      <a:pt x="0" y="53077"/>
                      <a:pt x="7611" y="34704"/>
                      <a:pt x="21157" y="21157"/>
                    </a:cubicBezTo>
                    <a:cubicBezTo>
                      <a:pt x="34704" y="7611"/>
                      <a:pt x="53077" y="0"/>
                      <a:pt x="7223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439600" cy="1652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478898" y="1161204"/>
              <a:ext cx="6504151" cy="4954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18"/>
                </a:lnSpc>
              </a:pPr>
              <a:r>
                <a:rPr lang="en-US" sz="2051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Artefactos generados</a:t>
              </a:r>
            </a:p>
            <a:p>
              <a:pPr algn="l">
                <a:lnSpc>
                  <a:spcPts val="2318"/>
                </a:lnSpc>
              </a:pPr>
              <a:endParaRPr lang="en-US" sz="205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2318"/>
                </a:lnSpc>
              </a:pPr>
              <a:endParaRPr lang="en-US" sz="205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2318"/>
                </a:lnSpc>
              </a:pPr>
              <a:endParaRPr lang="en-US" sz="205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442988" lvl="1" indent="-221494" algn="l">
                <a:lnSpc>
                  <a:spcPts val="2318"/>
                </a:lnSpc>
                <a:buFont typeface="Arial"/>
                <a:buChar char="•"/>
              </a:pPr>
              <a:r>
                <a:rPr lang="en-US" sz="205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 Backlog</a:t>
              </a: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988" lvl="1" indent="-221494" algn="l">
                <a:lnSpc>
                  <a:spcPts val="2318"/>
                </a:lnSpc>
                <a:buFont typeface="Arial"/>
                <a:buChar char="•"/>
              </a:pPr>
              <a:r>
                <a:rPr lang="en-US" sz="205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Sprint Backlog </a:t>
              </a: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42988" lvl="1" indent="-221494" algn="l">
                <a:lnSpc>
                  <a:spcPts val="2318"/>
                </a:lnSpc>
                <a:buFont typeface="Arial"/>
                <a:buChar char="•"/>
              </a:pPr>
              <a:r>
                <a:rPr lang="en-US" sz="205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Incrementos </a:t>
              </a: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2318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ts val="2002"/>
                </a:lnSpc>
              </a:pPr>
              <a:endParaRPr lang="en-US" sz="205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10039265"/>
            <a:ext cx="18288000" cy="1136978"/>
            <a:chOff x="0" y="0"/>
            <a:chExt cx="4816593" cy="2994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43899" y="-3402558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955" y="266408"/>
            <a:ext cx="1603104" cy="1678643"/>
          </a:xfrm>
          <a:custGeom>
            <a:avLst/>
            <a:gdLst/>
            <a:ahLst/>
            <a:cxnLst/>
            <a:rect l="l" t="t" r="r" b="b"/>
            <a:pathLst>
              <a:path w="1603104" h="1678643">
                <a:moveTo>
                  <a:pt x="0" y="0"/>
                </a:moveTo>
                <a:lnTo>
                  <a:pt x="1603104" y="0"/>
                </a:lnTo>
                <a:lnTo>
                  <a:pt x="1603104" y="1678643"/>
                </a:lnTo>
                <a:lnTo>
                  <a:pt x="0" y="167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859844" y="2198022"/>
            <a:ext cx="9339321" cy="7389876"/>
            <a:chOff x="0" y="0"/>
            <a:chExt cx="2459739" cy="19463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59739" cy="1946305"/>
            </a:xfrm>
            <a:custGeom>
              <a:avLst/>
              <a:gdLst/>
              <a:ahLst/>
              <a:cxnLst/>
              <a:rect l="l" t="t" r="r" b="b"/>
              <a:pathLst>
                <a:path w="2459739" h="1946305">
                  <a:moveTo>
                    <a:pt x="17408" y="0"/>
                  </a:moveTo>
                  <a:lnTo>
                    <a:pt x="2442331" y="0"/>
                  </a:lnTo>
                  <a:cubicBezTo>
                    <a:pt x="2446948" y="0"/>
                    <a:pt x="2451375" y="1834"/>
                    <a:pt x="2454640" y="5099"/>
                  </a:cubicBezTo>
                  <a:cubicBezTo>
                    <a:pt x="2457905" y="8363"/>
                    <a:pt x="2459739" y="12791"/>
                    <a:pt x="2459739" y="17408"/>
                  </a:cubicBezTo>
                  <a:lnTo>
                    <a:pt x="2459739" y="1928896"/>
                  </a:lnTo>
                  <a:cubicBezTo>
                    <a:pt x="2459739" y="1938511"/>
                    <a:pt x="2451945" y="1946305"/>
                    <a:pt x="2442331" y="1946305"/>
                  </a:cubicBezTo>
                  <a:lnTo>
                    <a:pt x="17408" y="1946305"/>
                  </a:lnTo>
                  <a:cubicBezTo>
                    <a:pt x="7794" y="1946305"/>
                    <a:pt x="0" y="1938511"/>
                    <a:pt x="0" y="1928896"/>
                  </a:cubicBezTo>
                  <a:lnTo>
                    <a:pt x="0" y="17408"/>
                  </a:lnTo>
                  <a:cubicBezTo>
                    <a:pt x="0" y="7794"/>
                    <a:pt x="7794" y="0"/>
                    <a:pt x="17408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59739" cy="1984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330245" y="5996763"/>
            <a:ext cx="917463" cy="814248"/>
          </a:xfrm>
          <a:custGeom>
            <a:avLst/>
            <a:gdLst/>
            <a:ahLst/>
            <a:cxnLst/>
            <a:rect l="l" t="t" r="r" b="b"/>
            <a:pathLst>
              <a:path w="917463" h="814248">
                <a:moveTo>
                  <a:pt x="0" y="0"/>
                </a:moveTo>
                <a:lnTo>
                  <a:pt x="917462" y="0"/>
                </a:lnTo>
                <a:lnTo>
                  <a:pt x="917462" y="814248"/>
                </a:lnTo>
                <a:lnTo>
                  <a:pt x="0" y="814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4194926" y="1475755"/>
            <a:ext cx="464433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Product backlog general y </a:t>
            </a:r>
            <a:r>
              <a:rPr lang="en-US" sz="1999" b="1" dirty="0" err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priorizado</a:t>
            </a:r>
            <a:endParaRPr lang="en-US" sz="1999" b="1" dirty="0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6059" y="456908"/>
            <a:ext cx="12591896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55728" y="4955501"/>
            <a:ext cx="3266496" cy="832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2462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Estimación basada en Planning Poker</a:t>
            </a:r>
          </a:p>
        </p:txBody>
      </p:sp>
      <p:graphicFrame>
        <p:nvGraphicFramePr>
          <p:cNvPr id="17" name="Object 17"/>
          <p:cNvGraphicFramePr/>
          <p:nvPr>
            <p:extLst>
              <p:ext uri="{D42A27DB-BD31-4B8C-83A1-F6EECF244321}">
                <p14:modId xmlns:p14="http://schemas.microsoft.com/office/powerpoint/2010/main" val="1841373202"/>
              </p:ext>
            </p:extLst>
          </p:nvPr>
        </p:nvGraphicFramePr>
        <p:xfrm>
          <a:off x="1981200" y="1945051"/>
          <a:ext cx="5029200" cy="1450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7924800" imgH="17411700" progId="Excel.Sheet.12">
                  <p:embed/>
                </p:oleObj>
              </mc:Choice>
              <mc:Fallback>
                <p:oleObj name="Worksheet" r:id="rId8" imgW="7924800" imgH="17411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81200" y="1945051"/>
                        <a:ext cx="5029200" cy="14508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86693" y="8381029"/>
            <a:ext cx="21061385" cy="11188861"/>
          </a:xfrm>
          <a:custGeom>
            <a:avLst/>
            <a:gdLst/>
            <a:ahLst/>
            <a:cxnLst/>
            <a:rect l="l" t="t" r="r" b="b"/>
            <a:pathLst>
              <a:path w="21061385" h="11188861">
                <a:moveTo>
                  <a:pt x="0" y="0"/>
                </a:moveTo>
                <a:lnTo>
                  <a:pt x="21061386" y="0"/>
                </a:lnTo>
                <a:lnTo>
                  <a:pt x="21061386" y="11188861"/>
                </a:lnTo>
                <a:lnTo>
                  <a:pt x="0" y="1118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0" y="9979282"/>
            <a:ext cx="18288000" cy="822068"/>
            <a:chOff x="0" y="0"/>
            <a:chExt cx="4816593" cy="216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16512"/>
            </a:xfrm>
            <a:custGeom>
              <a:avLst/>
              <a:gdLst/>
              <a:ahLst/>
              <a:cxnLst/>
              <a:rect l="l" t="t" r="r" b="b"/>
              <a:pathLst>
                <a:path w="4816592" h="216512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194922"/>
                  </a:lnTo>
                  <a:cubicBezTo>
                    <a:pt x="4816592" y="206846"/>
                    <a:pt x="4806926" y="216512"/>
                    <a:pt x="4795002" y="216512"/>
                  </a:cubicBezTo>
                  <a:lnTo>
                    <a:pt x="21590" y="216512"/>
                  </a:lnTo>
                  <a:cubicBezTo>
                    <a:pt x="9666" y="216512"/>
                    <a:pt x="0" y="206846"/>
                    <a:pt x="0" y="194922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54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44070" y="-3387562"/>
            <a:ext cx="5237988" cy="4894998"/>
            <a:chOff x="0" y="0"/>
            <a:chExt cx="812800" cy="7595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072882" y="266408"/>
            <a:ext cx="1603104" cy="1678643"/>
          </a:xfrm>
          <a:custGeom>
            <a:avLst/>
            <a:gdLst/>
            <a:ahLst/>
            <a:cxnLst/>
            <a:rect l="l" t="t" r="r" b="b"/>
            <a:pathLst>
              <a:path w="1603104" h="1678643">
                <a:moveTo>
                  <a:pt x="0" y="0"/>
                </a:moveTo>
                <a:lnTo>
                  <a:pt x="1603104" y="0"/>
                </a:lnTo>
                <a:lnTo>
                  <a:pt x="1603104" y="1678643"/>
                </a:lnTo>
                <a:lnTo>
                  <a:pt x="0" y="1678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638292" y="2301423"/>
            <a:ext cx="9888133" cy="7216800"/>
            <a:chOff x="0" y="0"/>
            <a:chExt cx="2267876" cy="1655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67876" cy="1655197"/>
            </a:xfrm>
            <a:custGeom>
              <a:avLst/>
              <a:gdLst/>
              <a:ahLst/>
              <a:cxnLst/>
              <a:rect l="l" t="t" r="r" b="b"/>
              <a:pathLst>
                <a:path w="2267876" h="1655197">
                  <a:moveTo>
                    <a:pt x="17225" y="0"/>
                  </a:moveTo>
                  <a:lnTo>
                    <a:pt x="2250651" y="0"/>
                  </a:lnTo>
                  <a:cubicBezTo>
                    <a:pt x="2255220" y="0"/>
                    <a:pt x="2259601" y="1815"/>
                    <a:pt x="2262831" y="5045"/>
                  </a:cubicBezTo>
                  <a:cubicBezTo>
                    <a:pt x="2266061" y="8275"/>
                    <a:pt x="2267876" y="12657"/>
                    <a:pt x="2267876" y="17225"/>
                  </a:cubicBezTo>
                  <a:lnTo>
                    <a:pt x="2267876" y="1637972"/>
                  </a:lnTo>
                  <a:cubicBezTo>
                    <a:pt x="2267876" y="1642540"/>
                    <a:pt x="2266061" y="1646922"/>
                    <a:pt x="2262831" y="1650152"/>
                  </a:cubicBezTo>
                  <a:cubicBezTo>
                    <a:pt x="2259601" y="1653382"/>
                    <a:pt x="2255220" y="1655197"/>
                    <a:pt x="2250651" y="1655197"/>
                  </a:cubicBezTo>
                  <a:lnTo>
                    <a:pt x="17225" y="1655197"/>
                  </a:lnTo>
                  <a:cubicBezTo>
                    <a:pt x="12657" y="1655197"/>
                    <a:pt x="8275" y="1653382"/>
                    <a:pt x="5045" y="1650152"/>
                  </a:cubicBezTo>
                  <a:cubicBezTo>
                    <a:pt x="1815" y="1646922"/>
                    <a:pt x="0" y="1642540"/>
                    <a:pt x="0" y="1637972"/>
                  </a:cubicBezTo>
                  <a:lnTo>
                    <a:pt x="0" y="17225"/>
                  </a:lnTo>
                  <a:cubicBezTo>
                    <a:pt x="0" y="12657"/>
                    <a:pt x="1815" y="8275"/>
                    <a:pt x="5045" y="5045"/>
                  </a:cubicBezTo>
                  <a:cubicBezTo>
                    <a:pt x="8275" y="1815"/>
                    <a:pt x="12657" y="0"/>
                    <a:pt x="17225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67876" cy="1693297"/>
            </a:xfrm>
            <a:prstGeom prst="rect">
              <a:avLst/>
            </a:prstGeom>
          </p:spPr>
          <p:txBody>
            <a:bodyPr lIns="58335" tIns="58335" rIns="58335" bIns="583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2950346">
            <a:off x="16558542" y="5497663"/>
            <a:ext cx="198477" cy="173667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96796" y="1605476"/>
            <a:ext cx="4556129" cy="34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  <a:spcBef>
                <a:spcPct val="0"/>
              </a:spcBef>
            </a:pPr>
            <a:r>
              <a:rPr lang="en-US" sz="1962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Sprint backlog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8913" y="456908"/>
            <a:ext cx="12591896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6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 de trabajo SCRUM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60698" y="5678258"/>
            <a:ext cx="3266496" cy="40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6"/>
              </a:lnSpc>
              <a:spcBef>
                <a:spcPct val="0"/>
              </a:spcBef>
            </a:pPr>
            <a:r>
              <a:rPr lang="en-US" sz="2462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 semanas de Sprint</a:t>
            </a:r>
          </a:p>
        </p:txBody>
      </p:sp>
      <p:grpSp>
        <p:nvGrpSpPr>
          <p:cNvPr id="19" name="Group 19"/>
          <p:cNvGrpSpPr/>
          <p:nvPr/>
        </p:nvGrpSpPr>
        <p:grpSpPr>
          <a:xfrm rot="4643617">
            <a:off x="16689128" y="5745322"/>
            <a:ext cx="198477" cy="173667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846798">
            <a:off x="16310539" y="5365800"/>
            <a:ext cx="198477" cy="173667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5" name="Object 25"/>
          <p:cNvGraphicFramePr/>
          <p:nvPr/>
        </p:nvGraphicFramePr>
        <p:xfrm>
          <a:off x="1806853" y="2483288"/>
          <a:ext cx="5029200" cy="864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6756400" imgH="10375900" progId="Excel.Sheet.12">
                  <p:embed/>
                </p:oleObj>
              </mc:Choice>
              <mc:Fallback>
                <p:oleObj name="Worksheet" r:id="rId6" imgW="6756400" imgH="1037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6853" y="2483288"/>
                        <a:ext cx="5029200" cy="864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64372"/>
            <a:ext cx="18288000" cy="1136978"/>
            <a:chOff x="0" y="0"/>
            <a:chExt cx="4816593" cy="299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99451"/>
            </a:xfrm>
            <a:custGeom>
              <a:avLst/>
              <a:gdLst/>
              <a:ahLst/>
              <a:cxnLst/>
              <a:rect l="l" t="t" r="r" b="b"/>
              <a:pathLst>
                <a:path w="4816592" h="299451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277861"/>
                  </a:lnTo>
                  <a:cubicBezTo>
                    <a:pt x="4816592" y="289785"/>
                    <a:pt x="4806926" y="299451"/>
                    <a:pt x="4795002" y="299451"/>
                  </a:cubicBezTo>
                  <a:lnTo>
                    <a:pt x="21590" y="299451"/>
                  </a:lnTo>
                  <a:cubicBezTo>
                    <a:pt x="15864" y="299451"/>
                    <a:pt x="10372" y="297176"/>
                    <a:pt x="6324" y="293128"/>
                  </a:cubicBezTo>
                  <a:cubicBezTo>
                    <a:pt x="2275" y="289079"/>
                    <a:pt x="0" y="283587"/>
                    <a:pt x="0" y="277861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37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58981" y="-3585181"/>
            <a:ext cx="5237988" cy="4894998"/>
            <a:chOff x="0" y="0"/>
            <a:chExt cx="812800" cy="7595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59577"/>
            </a:xfrm>
            <a:custGeom>
              <a:avLst/>
              <a:gdLst/>
              <a:ahLst/>
              <a:cxnLst/>
              <a:rect l="l" t="t" r="r" b="b"/>
              <a:pathLst>
                <a:path w="812800" h="759577">
                  <a:moveTo>
                    <a:pt x="406400" y="0"/>
                  </a:moveTo>
                  <a:cubicBezTo>
                    <a:pt x="181951" y="0"/>
                    <a:pt x="0" y="170037"/>
                    <a:pt x="0" y="379788"/>
                  </a:cubicBezTo>
                  <a:cubicBezTo>
                    <a:pt x="0" y="589540"/>
                    <a:pt x="181951" y="759577"/>
                    <a:pt x="406400" y="759577"/>
                  </a:cubicBezTo>
                  <a:cubicBezTo>
                    <a:pt x="630849" y="759577"/>
                    <a:pt x="812800" y="589540"/>
                    <a:pt x="812800" y="379788"/>
                  </a:cubicBezTo>
                  <a:cubicBezTo>
                    <a:pt x="812800" y="17003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3110"/>
              <a:ext cx="660400" cy="655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2913" y="3107101"/>
            <a:ext cx="4660652" cy="6151199"/>
            <a:chOff x="0" y="0"/>
            <a:chExt cx="1227497" cy="16200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7497" cy="1620069"/>
            </a:xfrm>
            <a:custGeom>
              <a:avLst/>
              <a:gdLst/>
              <a:ahLst/>
              <a:cxnLst/>
              <a:rect l="l" t="t" r="r" b="b"/>
              <a:pathLst>
                <a:path w="1227497" h="1620069">
                  <a:moveTo>
                    <a:pt x="84717" y="0"/>
                  </a:moveTo>
                  <a:lnTo>
                    <a:pt x="1142780" y="0"/>
                  </a:lnTo>
                  <a:cubicBezTo>
                    <a:pt x="1189568" y="0"/>
                    <a:pt x="1227497" y="37929"/>
                    <a:pt x="1227497" y="84717"/>
                  </a:cubicBezTo>
                  <a:lnTo>
                    <a:pt x="1227497" y="1535351"/>
                  </a:lnTo>
                  <a:cubicBezTo>
                    <a:pt x="1227497" y="1557820"/>
                    <a:pt x="1218571" y="1579368"/>
                    <a:pt x="1202684" y="1595256"/>
                  </a:cubicBezTo>
                  <a:cubicBezTo>
                    <a:pt x="1186796" y="1611143"/>
                    <a:pt x="1165248" y="1620069"/>
                    <a:pt x="1142780" y="1620069"/>
                  </a:cubicBezTo>
                  <a:lnTo>
                    <a:pt x="84717" y="1620069"/>
                  </a:lnTo>
                  <a:cubicBezTo>
                    <a:pt x="62249" y="1620069"/>
                    <a:pt x="40701" y="1611143"/>
                    <a:pt x="24813" y="1595256"/>
                  </a:cubicBezTo>
                  <a:cubicBezTo>
                    <a:pt x="8926" y="1579368"/>
                    <a:pt x="0" y="1557820"/>
                    <a:pt x="0" y="1535351"/>
                  </a:cubicBezTo>
                  <a:lnTo>
                    <a:pt x="0" y="84717"/>
                  </a:lnTo>
                  <a:cubicBezTo>
                    <a:pt x="0" y="37929"/>
                    <a:pt x="37929" y="0"/>
                    <a:pt x="84717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27497" cy="165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Lectura de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códigos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QR para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ingreso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salida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visitantes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 de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datos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centralizada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segura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para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almacenar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información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histórica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Reportes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consultas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dinámicas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para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funcionarios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administradores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Interfaz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amigable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para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usuarios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 </a:t>
              </a:r>
              <a:r>
                <a:rPr lang="en-US" sz="1899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administradores</a:t>
              </a:r>
              <a:r>
                <a:rPr lang="en-US" sz="18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76409" y="106503"/>
            <a:ext cx="9809559" cy="120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Propuesta de solución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531" y="2134608"/>
            <a:ext cx="423341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Funcionalidades</a:t>
            </a:r>
            <a:r>
              <a:rPr lang="en-US" sz="2400" b="1" dirty="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principales</a:t>
            </a:r>
            <a:endParaRPr lang="en-US" sz="2400" b="1" dirty="0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77098" y="2134608"/>
            <a:ext cx="398130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Metodología</a:t>
            </a:r>
            <a:r>
              <a:rPr lang="en-US" sz="2400" b="1" dirty="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desarrollo</a:t>
            </a:r>
            <a:endParaRPr lang="en-US" sz="2400" b="1" dirty="0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436515" y="2319372"/>
            <a:ext cx="320560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Beneficios</a:t>
            </a:r>
            <a:r>
              <a:rPr lang="en-US" sz="2400" b="1" dirty="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esperados</a:t>
            </a:r>
            <a:endParaRPr lang="en-US" sz="2400" b="1" dirty="0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6705953" y="3107101"/>
            <a:ext cx="4660652" cy="6151199"/>
            <a:chOff x="0" y="0"/>
            <a:chExt cx="1227497" cy="16200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27497" cy="1620069"/>
            </a:xfrm>
            <a:custGeom>
              <a:avLst/>
              <a:gdLst/>
              <a:ahLst/>
              <a:cxnLst/>
              <a:rect l="l" t="t" r="r" b="b"/>
              <a:pathLst>
                <a:path w="1227497" h="1620069">
                  <a:moveTo>
                    <a:pt x="84717" y="0"/>
                  </a:moveTo>
                  <a:lnTo>
                    <a:pt x="1142780" y="0"/>
                  </a:lnTo>
                  <a:cubicBezTo>
                    <a:pt x="1189568" y="0"/>
                    <a:pt x="1227497" y="37929"/>
                    <a:pt x="1227497" y="84717"/>
                  </a:cubicBezTo>
                  <a:lnTo>
                    <a:pt x="1227497" y="1535351"/>
                  </a:lnTo>
                  <a:cubicBezTo>
                    <a:pt x="1227497" y="1557820"/>
                    <a:pt x="1218571" y="1579368"/>
                    <a:pt x="1202684" y="1595256"/>
                  </a:cubicBezTo>
                  <a:cubicBezTo>
                    <a:pt x="1186796" y="1611143"/>
                    <a:pt x="1165248" y="1620069"/>
                    <a:pt x="1142780" y="1620069"/>
                  </a:cubicBezTo>
                  <a:lnTo>
                    <a:pt x="84717" y="1620069"/>
                  </a:lnTo>
                  <a:cubicBezTo>
                    <a:pt x="62249" y="1620069"/>
                    <a:pt x="40701" y="1611143"/>
                    <a:pt x="24813" y="1595256"/>
                  </a:cubicBezTo>
                  <a:cubicBezTo>
                    <a:pt x="8926" y="1579368"/>
                    <a:pt x="0" y="1557820"/>
                    <a:pt x="0" y="1535351"/>
                  </a:cubicBezTo>
                  <a:lnTo>
                    <a:pt x="0" y="84717"/>
                  </a:lnTo>
                  <a:cubicBezTo>
                    <a:pt x="0" y="37929"/>
                    <a:pt x="37929" y="0"/>
                    <a:pt x="84717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27497" cy="165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08994" y="3107101"/>
            <a:ext cx="4660652" cy="6151199"/>
            <a:chOff x="0" y="0"/>
            <a:chExt cx="1227497" cy="16200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7497" cy="1620069"/>
            </a:xfrm>
            <a:custGeom>
              <a:avLst/>
              <a:gdLst/>
              <a:ahLst/>
              <a:cxnLst/>
              <a:rect l="l" t="t" r="r" b="b"/>
              <a:pathLst>
                <a:path w="1227497" h="1620069">
                  <a:moveTo>
                    <a:pt x="84717" y="0"/>
                  </a:moveTo>
                  <a:lnTo>
                    <a:pt x="1142780" y="0"/>
                  </a:lnTo>
                  <a:cubicBezTo>
                    <a:pt x="1189568" y="0"/>
                    <a:pt x="1227497" y="37929"/>
                    <a:pt x="1227497" y="84717"/>
                  </a:cubicBezTo>
                  <a:lnTo>
                    <a:pt x="1227497" y="1535351"/>
                  </a:lnTo>
                  <a:cubicBezTo>
                    <a:pt x="1227497" y="1557820"/>
                    <a:pt x="1218571" y="1579368"/>
                    <a:pt x="1202684" y="1595256"/>
                  </a:cubicBezTo>
                  <a:cubicBezTo>
                    <a:pt x="1186796" y="1611143"/>
                    <a:pt x="1165248" y="1620069"/>
                    <a:pt x="1142780" y="1620069"/>
                  </a:cubicBezTo>
                  <a:lnTo>
                    <a:pt x="84717" y="1620069"/>
                  </a:lnTo>
                  <a:cubicBezTo>
                    <a:pt x="62249" y="1620069"/>
                    <a:pt x="40701" y="1611143"/>
                    <a:pt x="24813" y="1595256"/>
                  </a:cubicBezTo>
                  <a:cubicBezTo>
                    <a:pt x="8926" y="1579368"/>
                    <a:pt x="0" y="1557820"/>
                    <a:pt x="0" y="1535351"/>
                  </a:cubicBezTo>
                  <a:lnTo>
                    <a:pt x="0" y="84717"/>
                  </a:lnTo>
                  <a:cubicBezTo>
                    <a:pt x="0" y="37929"/>
                    <a:pt x="37929" y="0"/>
                    <a:pt x="84717" y="0"/>
                  </a:cubicBezTo>
                  <a:close/>
                </a:path>
              </a:pathLst>
            </a:custGeom>
            <a:solidFill>
              <a:srgbClr val="FFC5A6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227497" cy="165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Reducción de errores y duplicidad en registros.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Optimización de tiempos de ingreso y atención.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Mejora en la seguridad de accesos y trazabilidad de visitas.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10209" lvl="1" indent="-205105" algn="ctr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Evidencias claras de avance en cada sprint.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68893" y="3796030"/>
            <a:ext cx="4597712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Enfoque Scrum + Kanban → sprints de 2 semanas con entregables incrementales.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Backlog priorizado con historias de usuario alineadas a los objetivos del proyecto.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556</Words>
  <Application>Microsoft Office PowerPoint</Application>
  <PresentationFormat>Personalizado</PresentationFormat>
  <Paragraphs>128</Paragraphs>
  <Slides>13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Montserrat Bold</vt:lpstr>
      <vt:lpstr>Calibri</vt:lpstr>
      <vt:lpstr>Open Sans 2</vt:lpstr>
      <vt:lpstr>Montserrat</vt:lpstr>
      <vt:lpstr>Open Sans 2 Bold</vt:lpstr>
      <vt:lpstr>Arial</vt:lpstr>
      <vt:lpstr>Open Sans 1 Bold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gráficos Profesional Naranja </dc:title>
  <cp:lastModifiedBy>Fabián Parraguez</cp:lastModifiedBy>
  <cp:revision>2</cp:revision>
  <dcterms:created xsi:type="dcterms:W3CDTF">2006-08-16T00:00:00Z</dcterms:created>
  <dcterms:modified xsi:type="dcterms:W3CDTF">2025-10-03T15:14:11Z</dcterms:modified>
  <dc:identifier>DAGynbQBR3Q</dc:identifier>
</cp:coreProperties>
</file>